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7" r:id="rId21"/>
    <p:sldId id="276" r:id="rId22"/>
    <p:sldId id="268"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2A39F4E-4919-4221-91FF-2B309A895A49}" type="datetimeFigureOut">
              <a:rPr lang="en-US" smtClean="0"/>
              <a:t>5/15/2011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A87CF7D-C66E-4815-A54D-CE97E71FE81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A39F4E-4919-4221-91FF-2B309A895A49}" type="datetimeFigureOut">
              <a:rPr lang="en-US" smtClean="0"/>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A39F4E-4919-4221-91FF-2B309A895A49}" type="datetimeFigureOut">
              <a:rPr lang="en-US" smtClean="0"/>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A39F4E-4919-4221-91FF-2B309A895A49}" type="datetimeFigureOut">
              <a:rPr lang="en-US" smtClean="0"/>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2A39F4E-4919-4221-91FF-2B309A895A49}" type="datetimeFigureOut">
              <a:rPr lang="en-US" smtClean="0"/>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7CF7D-C66E-4815-A54D-CE97E71FE81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2A39F4E-4919-4221-91FF-2B309A895A49}" type="datetimeFigureOut">
              <a:rPr lang="en-US" smtClean="0"/>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2A39F4E-4919-4221-91FF-2B309A895A49}" type="datetimeFigureOut">
              <a:rPr lang="en-US" smtClean="0"/>
              <a:t>5/15/2011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2A39F4E-4919-4221-91FF-2B309A895A49}" type="datetimeFigureOut">
              <a:rPr lang="en-US" smtClean="0"/>
              <a:t>5/15/2011</a:t>
            </a:fld>
            <a:endParaRPr lang="en-US"/>
          </a:p>
        </p:txBody>
      </p:sp>
      <p:sp>
        <p:nvSpPr>
          <p:cNvPr id="8" name="Slide Number Placeholder 7"/>
          <p:cNvSpPr>
            <a:spLocks noGrp="1"/>
          </p:cNvSpPr>
          <p:nvPr>
            <p:ph type="sldNum" sz="quarter" idx="11"/>
          </p:nvPr>
        </p:nvSpPr>
        <p:spPr/>
        <p:txBody>
          <a:bodyPr/>
          <a:lstStyle/>
          <a:p>
            <a:fld id="{6A87CF7D-C66E-4815-A54D-CE97E71FE813}"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A39F4E-4919-4221-91FF-2B309A895A49}" type="datetimeFigureOut">
              <a:rPr lang="en-US" smtClean="0"/>
              <a:t>5/15/2011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2A39F4E-4919-4221-91FF-2B309A895A49}" type="datetimeFigureOut">
              <a:rPr lang="en-US" smtClean="0"/>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A87CF7D-C66E-4815-A54D-CE97E71FE81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2A39F4E-4919-4221-91FF-2B309A895A49}" type="datetimeFigureOut">
              <a:rPr lang="en-US" smtClean="0"/>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7CF7D-C66E-4815-A54D-CE97E71FE81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2A39F4E-4919-4221-91FF-2B309A895A49}" type="datetimeFigureOut">
              <a:rPr lang="en-US" smtClean="0"/>
              <a:t>5/15/2011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A87CF7D-C66E-4815-A54D-CE97E71FE81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0.wav"/></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1.wav"/></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2.wav"/></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3.wav"/></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4.wav"/></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5.wav"/></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6.wav"/></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7.wav"/></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8.wav"/></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19.wav"/></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20.wav"/></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21.wav"/></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22.wav"/></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IAEKHQWyYp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4.wav"/></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6.wav"/></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7.wav"/></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8.wav"/></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9.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Technology Plans and Change</a:t>
            </a:r>
            <a:endParaRPr lang="en-US" dirty="0"/>
          </a:p>
        </p:txBody>
      </p:sp>
      <p:sp>
        <p:nvSpPr>
          <p:cNvPr id="3" name="Subtitle 2"/>
          <p:cNvSpPr>
            <a:spLocks noGrp="1"/>
          </p:cNvSpPr>
          <p:nvPr>
            <p:ph type="subTitle" idx="1"/>
          </p:nvPr>
        </p:nvSpPr>
        <p:spPr/>
        <p:txBody>
          <a:bodyPr/>
          <a:lstStyle/>
          <a:p>
            <a:r>
              <a:rPr lang="en-US" dirty="0" smtClean="0"/>
              <a:t>The Effects of the National Technology Plan </a:t>
            </a:r>
          </a:p>
          <a:p>
            <a:r>
              <a:rPr lang="en-US" dirty="0" smtClean="0"/>
              <a:t>on Aldine ISD</a:t>
            </a:r>
          </a:p>
          <a:p>
            <a:r>
              <a:rPr lang="en-US" dirty="0" smtClean="0"/>
              <a:t>William Danes </a:t>
            </a:r>
          </a:p>
          <a:p>
            <a:r>
              <a:rPr lang="en-US" dirty="0" smtClean="0"/>
              <a:t>EDLD 5362 Section 8026</a:t>
            </a:r>
            <a:endParaRPr lang="en-US" dirty="0"/>
          </a:p>
        </p:txBody>
      </p:sp>
      <p:pic>
        <p:nvPicPr>
          <p:cNvPr id="7" name="~PP2729.WAV">
            <a:hlinkClick r:id="" action="ppaction://media"/>
          </p:cNvPr>
          <p:cNvPicPr>
            <a:picLocks noRot="1" noChangeAspect="1"/>
          </p:cNvPicPr>
          <p:nvPr>
            <a:wavAudioFile r:embed="rId1" name="~PP2729.WAV"/>
          </p:nvPr>
        </p:nvPicPr>
        <p:blipFill>
          <a:blip r:embed="rId3" cstate="print"/>
          <a:stretch>
            <a:fillRect/>
          </a:stretch>
        </p:blipFill>
        <p:spPr>
          <a:xfrm>
            <a:off x="8716963" y="6430963"/>
            <a:ext cx="304800" cy="304800"/>
          </a:xfrm>
          <a:prstGeom prst="rect">
            <a:avLst/>
          </a:prstGeom>
        </p:spPr>
      </p:pic>
    </p:spTree>
  </p:cSld>
  <p:clrMapOvr>
    <a:masterClrMapping/>
  </p:clrMapOvr>
  <p:transition advTm="1351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LRPT </a:t>
            </a:r>
            <a:endParaRPr lang="en-US" dirty="0"/>
          </a:p>
        </p:txBody>
      </p:sp>
      <p:sp>
        <p:nvSpPr>
          <p:cNvPr id="3" name="Content Placeholder 2"/>
          <p:cNvSpPr>
            <a:spLocks noGrp="1"/>
          </p:cNvSpPr>
          <p:nvPr>
            <p:ph idx="1"/>
          </p:nvPr>
        </p:nvSpPr>
        <p:spPr/>
        <p:txBody>
          <a:bodyPr/>
          <a:lstStyle/>
          <a:p>
            <a:r>
              <a:rPr lang="en-US" dirty="0" smtClean="0"/>
              <a:t>Texas Goal:</a:t>
            </a:r>
          </a:p>
          <a:p>
            <a:pPr lvl="1"/>
            <a:r>
              <a:rPr lang="en-US" dirty="0" smtClean="0"/>
              <a:t>Teaching and Learning (does include specific grade level expectations)</a:t>
            </a:r>
          </a:p>
          <a:p>
            <a:r>
              <a:rPr lang="en-US" dirty="0" smtClean="0"/>
              <a:t>Aldine Goal:</a:t>
            </a:r>
          </a:p>
          <a:p>
            <a:pPr lvl="1"/>
            <a:r>
              <a:rPr lang="en-US" dirty="0" smtClean="0"/>
              <a:t>Demonstrate sustained growth in student achievement</a:t>
            </a:r>
            <a:endParaRPr lang="en-US" dirty="0"/>
          </a:p>
        </p:txBody>
      </p:sp>
      <p:sp>
        <p:nvSpPr>
          <p:cNvPr id="4" name="TextBox 3"/>
          <p:cNvSpPr txBox="1"/>
          <p:nvPr/>
        </p:nvSpPr>
        <p:spPr>
          <a:xfrm>
            <a:off x="609600" y="5867400"/>
            <a:ext cx="7620000" cy="369332"/>
          </a:xfrm>
          <a:prstGeom prst="rect">
            <a:avLst/>
          </a:prstGeom>
          <a:noFill/>
        </p:spPr>
        <p:txBody>
          <a:bodyPr wrap="square" rtlCol="0">
            <a:spAutoFit/>
          </a:bodyPr>
          <a:lstStyle/>
          <a:p>
            <a:r>
              <a:rPr lang="en-US" dirty="0" smtClean="0"/>
              <a:t>Texas Long Range Plan for Technology 2006- 2020</a:t>
            </a:r>
            <a:endParaRPr lang="en-US" dirty="0"/>
          </a:p>
        </p:txBody>
      </p:sp>
      <p:pic>
        <p:nvPicPr>
          <p:cNvPr id="5" name="~PP797.WAV">
            <a:hlinkClick r:id="" action="ppaction://media"/>
          </p:cNvPr>
          <p:cNvPicPr>
            <a:picLocks noRot="1" noChangeAspect="1"/>
          </p:cNvPicPr>
          <p:nvPr>
            <a:wavAudioFile r:embed="rId1" name="~PP797.WAV"/>
          </p:nvPr>
        </p:nvPicPr>
        <p:blipFill>
          <a:blip r:embed="rId3" cstate="print"/>
          <a:stretch>
            <a:fillRect/>
          </a:stretch>
        </p:blipFill>
        <p:spPr>
          <a:xfrm>
            <a:off x="8716963" y="6430963"/>
            <a:ext cx="304800" cy="304800"/>
          </a:xfrm>
          <a:prstGeom prst="rect">
            <a:avLst/>
          </a:prstGeom>
        </p:spPr>
      </p:pic>
    </p:spTree>
  </p:cSld>
  <p:clrMapOvr>
    <a:masterClrMapping/>
  </p:clrMapOvr>
  <p:transition advTm="3614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LRPT</a:t>
            </a:r>
            <a:endParaRPr lang="en-US" dirty="0"/>
          </a:p>
        </p:txBody>
      </p:sp>
      <p:sp>
        <p:nvSpPr>
          <p:cNvPr id="3" name="Content Placeholder 2"/>
          <p:cNvSpPr>
            <a:spLocks noGrp="1"/>
          </p:cNvSpPr>
          <p:nvPr>
            <p:ph idx="1"/>
          </p:nvPr>
        </p:nvSpPr>
        <p:spPr/>
        <p:txBody>
          <a:bodyPr/>
          <a:lstStyle/>
          <a:p>
            <a:r>
              <a:rPr lang="en-US" dirty="0" smtClean="0"/>
              <a:t>Texas Goal:</a:t>
            </a:r>
          </a:p>
          <a:p>
            <a:pPr lvl="1"/>
            <a:r>
              <a:rPr lang="en-US" dirty="0" smtClean="0"/>
              <a:t>Educator Preparation and Development</a:t>
            </a:r>
          </a:p>
          <a:p>
            <a:r>
              <a:rPr lang="en-US" dirty="0" smtClean="0"/>
              <a:t>Aldine Goal:</a:t>
            </a:r>
          </a:p>
          <a:p>
            <a:pPr lvl="1"/>
            <a:r>
              <a:rPr lang="en-US" dirty="0" smtClean="0"/>
              <a:t>No clear goal directly linked to this goal</a:t>
            </a:r>
            <a:endParaRPr lang="en-US" dirty="0"/>
          </a:p>
        </p:txBody>
      </p:sp>
      <p:sp>
        <p:nvSpPr>
          <p:cNvPr id="4" name="TextBox 3"/>
          <p:cNvSpPr txBox="1"/>
          <p:nvPr/>
        </p:nvSpPr>
        <p:spPr>
          <a:xfrm>
            <a:off x="609600" y="5867400"/>
            <a:ext cx="7620000" cy="369332"/>
          </a:xfrm>
          <a:prstGeom prst="rect">
            <a:avLst/>
          </a:prstGeom>
          <a:noFill/>
        </p:spPr>
        <p:txBody>
          <a:bodyPr wrap="square" rtlCol="0">
            <a:spAutoFit/>
          </a:bodyPr>
          <a:lstStyle/>
          <a:p>
            <a:r>
              <a:rPr lang="en-US" dirty="0" smtClean="0"/>
              <a:t>Texas Long Range Plan for Technology 2006- 2020</a:t>
            </a:r>
            <a:endParaRPr lang="en-US" dirty="0"/>
          </a:p>
        </p:txBody>
      </p:sp>
      <p:pic>
        <p:nvPicPr>
          <p:cNvPr id="5" name="~PP1315.WAV">
            <a:hlinkClick r:id="" action="ppaction://media"/>
          </p:cNvPr>
          <p:cNvPicPr>
            <a:picLocks noRot="1" noChangeAspect="1"/>
          </p:cNvPicPr>
          <p:nvPr>
            <a:wavAudioFile r:embed="rId1" name="~PP1315.WAV"/>
          </p:nvPr>
        </p:nvPicPr>
        <p:blipFill>
          <a:blip r:embed="rId3" cstate="print"/>
          <a:stretch>
            <a:fillRect/>
          </a:stretch>
        </p:blipFill>
        <p:spPr>
          <a:xfrm>
            <a:off x="8716963" y="6430963"/>
            <a:ext cx="304800" cy="304800"/>
          </a:xfrm>
          <a:prstGeom prst="rect">
            <a:avLst/>
          </a:prstGeom>
        </p:spPr>
      </p:pic>
    </p:spTree>
  </p:cSld>
  <p:clrMapOvr>
    <a:masterClrMapping/>
  </p:clrMapOvr>
  <p:transition advTm="4726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LRPT</a:t>
            </a:r>
            <a:endParaRPr lang="en-US" dirty="0"/>
          </a:p>
        </p:txBody>
      </p:sp>
      <p:sp>
        <p:nvSpPr>
          <p:cNvPr id="3" name="Content Placeholder 2"/>
          <p:cNvSpPr>
            <a:spLocks noGrp="1"/>
          </p:cNvSpPr>
          <p:nvPr>
            <p:ph idx="1"/>
          </p:nvPr>
        </p:nvSpPr>
        <p:spPr/>
        <p:txBody>
          <a:bodyPr/>
          <a:lstStyle/>
          <a:p>
            <a:r>
              <a:rPr lang="en-US" dirty="0" smtClean="0"/>
              <a:t>Texas Goal:</a:t>
            </a:r>
          </a:p>
          <a:p>
            <a:pPr lvl="1"/>
            <a:r>
              <a:rPr lang="en-US" dirty="0" smtClean="0"/>
              <a:t>Leadership, Administration, and Instructional support</a:t>
            </a:r>
          </a:p>
          <a:p>
            <a:r>
              <a:rPr lang="en-US" dirty="0" smtClean="0"/>
              <a:t>Aldine Goal:</a:t>
            </a:r>
          </a:p>
          <a:p>
            <a:pPr lvl="1"/>
            <a:r>
              <a:rPr lang="en-US" dirty="0" smtClean="0"/>
              <a:t>Use technology to improve communication</a:t>
            </a:r>
            <a:endParaRPr lang="en-US" dirty="0"/>
          </a:p>
        </p:txBody>
      </p:sp>
      <p:sp>
        <p:nvSpPr>
          <p:cNvPr id="4" name="TextBox 3"/>
          <p:cNvSpPr txBox="1"/>
          <p:nvPr/>
        </p:nvSpPr>
        <p:spPr>
          <a:xfrm>
            <a:off x="609600" y="5867400"/>
            <a:ext cx="7620000" cy="369332"/>
          </a:xfrm>
          <a:prstGeom prst="rect">
            <a:avLst/>
          </a:prstGeom>
          <a:noFill/>
        </p:spPr>
        <p:txBody>
          <a:bodyPr wrap="square" rtlCol="0">
            <a:spAutoFit/>
          </a:bodyPr>
          <a:lstStyle/>
          <a:p>
            <a:r>
              <a:rPr lang="en-US" dirty="0" smtClean="0"/>
              <a:t>Texas Long Range Plan for Technology 2006- 2020</a:t>
            </a:r>
            <a:endParaRPr lang="en-US" dirty="0"/>
          </a:p>
        </p:txBody>
      </p:sp>
      <p:pic>
        <p:nvPicPr>
          <p:cNvPr id="5" name="~PP1389.WAV">
            <a:hlinkClick r:id="" action="ppaction://media"/>
          </p:cNvPr>
          <p:cNvPicPr>
            <a:picLocks noRot="1" noChangeAspect="1"/>
          </p:cNvPicPr>
          <p:nvPr>
            <a:wavAudioFile r:embed="rId1" name="~PP1389.WAV"/>
          </p:nvPr>
        </p:nvPicPr>
        <p:blipFill>
          <a:blip r:embed="rId3" cstate="print"/>
          <a:stretch>
            <a:fillRect/>
          </a:stretch>
        </p:blipFill>
        <p:spPr>
          <a:xfrm>
            <a:off x="8716963" y="6430963"/>
            <a:ext cx="304800" cy="304800"/>
          </a:xfrm>
          <a:prstGeom prst="rect">
            <a:avLst/>
          </a:prstGeom>
        </p:spPr>
      </p:pic>
    </p:spTree>
  </p:cSld>
  <p:clrMapOvr>
    <a:masterClrMapping/>
  </p:clrMapOvr>
  <p:transition advTm="6369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LRPT	</a:t>
            </a:r>
            <a:endParaRPr lang="en-US" dirty="0"/>
          </a:p>
        </p:txBody>
      </p:sp>
      <p:sp>
        <p:nvSpPr>
          <p:cNvPr id="3" name="Content Placeholder 2"/>
          <p:cNvSpPr>
            <a:spLocks noGrp="1"/>
          </p:cNvSpPr>
          <p:nvPr>
            <p:ph idx="1"/>
          </p:nvPr>
        </p:nvSpPr>
        <p:spPr/>
        <p:txBody>
          <a:bodyPr/>
          <a:lstStyle/>
          <a:p>
            <a:r>
              <a:rPr lang="en-US" dirty="0" smtClean="0"/>
              <a:t>Texas Goal:</a:t>
            </a:r>
          </a:p>
          <a:p>
            <a:pPr lvl="1"/>
            <a:r>
              <a:rPr lang="en-US" dirty="0" smtClean="0"/>
              <a:t>Infrastructure for Technology</a:t>
            </a:r>
          </a:p>
          <a:p>
            <a:r>
              <a:rPr lang="en-US" dirty="0" smtClean="0"/>
              <a:t>Aldine Goal:</a:t>
            </a:r>
          </a:p>
          <a:p>
            <a:pPr lvl="1"/>
            <a:r>
              <a:rPr lang="en-US" dirty="0" smtClean="0"/>
              <a:t>Provide a safe and secure technical environment for students and staff</a:t>
            </a:r>
            <a:endParaRPr lang="en-US" dirty="0"/>
          </a:p>
        </p:txBody>
      </p:sp>
      <p:sp>
        <p:nvSpPr>
          <p:cNvPr id="4" name="TextBox 3"/>
          <p:cNvSpPr txBox="1"/>
          <p:nvPr/>
        </p:nvSpPr>
        <p:spPr>
          <a:xfrm>
            <a:off x="609600" y="5867400"/>
            <a:ext cx="7620000" cy="369332"/>
          </a:xfrm>
          <a:prstGeom prst="rect">
            <a:avLst/>
          </a:prstGeom>
          <a:noFill/>
        </p:spPr>
        <p:txBody>
          <a:bodyPr wrap="square" rtlCol="0">
            <a:spAutoFit/>
          </a:bodyPr>
          <a:lstStyle/>
          <a:p>
            <a:r>
              <a:rPr lang="en-US" dirty="0" smtClean="0"/>
              <a:t>Texas Long Range Plan for Technology 2006- 2020</a:t>
            </a:r>
            <a:endParaRPr lang="en-US" dirty="0"/>
          </a:p>
        </p:txBody>
      </p:sp>
      <p:pic>
        <p:nvPicPr>
          <p:cNvPr id="5" name="~PP1440.WAV">
            <a:hlinkClick r:id="" action="ppaction://media"/>
          </p:cNvPr>
          <p:cNvPicPr>
            <a:picLocks noRot="1" noChangeAspect="1"/>
          </p:cNvPicPr>
          <p:nvPr>
            <a:wavAudioFile r:embed="rId1" name="~PP1440.WAV"/>
          </p:nvPr>
        </p:nvPicPr>
        <p:blipFill>
          <a:blip r:embed="rId3" cstate="print"/>
          <a:stretch>
            <a:fillRect/>
          </a:stretch>
        </p:blipFill>
        <p:spPr>
          <a:xfrm>
            <a:off x="8716963" y="6430963"/>
            <a:ext cx="304800" cy="304800"/>
          </a:xfrm>
          <a:prstGeom prst="rect">
            <a:avLst/>
          </a:prstGeom>
        </p:spPr>
      </p:pic>
    </p:spTree>
  </p:cSld>
  <p:clrMapOvr>
    <a:masterClrMapping/>
  </p:clrMapOvr>
  <p:transition advTm="7258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Adopted in fall of 2010</a:t>
            </a:r>
          </a:p>
          <a:p>
            <a:r>
              <a:rPr lang="en-US" dirty="0" smtClean="0"/>
              <a:t>Outlines an ambitious technology plan for the country</a:t>
            </a:r>
          </a:p>
          <a:p>
            <a:r>
              <a:rPr lang="en-US" dirty="0" smtClean="0"/>
              <a:t>It has five main goals</a:t>
            </a:r>
          </a:p>
          <a:p>
            <a:pPr lvl="1"/>
            <a:r>
              <a:rPr lang="en-US" dirty="0" smtClean="0"/>
              <a:t>Learning</a:t>
            </a:r>
          </a:p>
          <a:p>
            <a:pPr lvl="1"/>
            <a:r>
              <a:rPr lang="en-US" dirty="0" smtClean="0"/>
              <a:t>Assessment</a:t>
            </a:r>
          </a:p>
          <a:p>
            <a:pPr lvl="1"/>
            <a:r>
              <a:rPr lang="en-US" dirty="0" smtClean="0"/>
              <a:t>Teaching</a:t>
            </a:r>
          </a:p>
          <a:p>
            <a:pPr lvl="1"/>
            <a:r>
              <a:rPr lang="en-US" dirty="0" smtClean="0"/>
              <a:t>Infrastructure</a:t>
            </a:r>
            <a:endParaRPr lang="en-US" dirty="0" smtClean="0"/>
          </a:p>
          <a:p>
            <a:pPr lvl="1"/>
            <a:r>
              <a:rPr lang="en-US" dirty="0" smtClean="0"/>
              <a:t>Productivity</a:t>
            </a:r>
            <a:endParaRPr lang="en-US" dirty="0"/>
          </a:p>
        </p:txBody>
      </p:sp>
      <p:pic>
        <p:nvPicPr>
          <p:cNvPr id="4" name="~PP3868.WAV">
            <a:hlinkClick r:id="" action="ppaction://media"/>
          </p:cNvPr>
          <p:cNvPicPr>
            <a:picLocks noRot="1" noChangeAspect="1"/>
          </p:cNvPicPr>
          <p:nvPr>
            <a:wavAudioFile r:embed="rId1" name="~PP3868.WAV"/>
          </p:nvPr>
        </p:nvPicPr>
        <p:blipFill>
          <a:blip r:embed="rId3" cstate="print"/>
          <a:stretch>
            <a:fillRect/>
          </a:stretch>
        </p:blipFill>
        <p:spPr>
          <a:xfrm>
            <a:off x="8716963" y="6430963"/>
            <a:ext cx="304800" cy="304800"/>
          </a:xfrm>
          <a:prstGeom prst="rect">
            <a:avLst/>
          </a:prstGeom>
        </p:spPr>
      </p:pic>
    </p:spTree>
  </p:cSld>
  <p:clrMapOvr>
    <a:masterClrMapping/>
  </p:clrMapOvr>
  <p:transition advTm="7469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National Goal 1.0: Learning</a:t>
            </a:r>
          </a:p>
          <a:p>
            <a:pPr lvl="1"/>
            <a:r>
              <a:rPr lang="en-US" dirty="0" smtClean="0"/>
              <a:t>All learners will have engaging and empowering learning experiences both in and outside of school that prepares them to be active, creative knowledgeable, and ethical participants in our globally networked society.</a:t>
            </a:r>
          </a:p>
          <a:p>
            <a:r>
              <a:rPr lang="en-US" dirty="0" smtClean="0"/>
              <a:t>Aldine Goal:</a:t>
            </a:r>
          </a:p>
          <a:p>
            <a:pPr lvl="1"/>
            <a:r>
              <a:rPr lang="en-US" dirty="0" smtClean="0"/>
              <a:t>Demonstrate sustained growth in student achievement</a:t>
            </a:r>
          </a:p>
          <a:p>
            <a:pPr lvl="1"/>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6" name="~PP185.WAV">
            <a:hlinkClick r:id="" action="ppaction://media"/>
          </p:cNvPr>
          <p:cNvPicPr>
            <a:picLocks noRot="1" noChangeAspect="1"/>
          </p:cNvPicPr>
          <p:nvPr>
            <a:wavAudioFile r:embed="rId1" name="~PP185.WAV"/>
          </p:nvPr>
        </p:nvPicPr>
        <p:blipFill>
          <a:blip r:embed="rId3" cstate="print"/>
          <a:stretch>
            <a:fillRect/>
          </a:stretch>
        </p:blipFill>
        <p:spPr>
          <a:xfrm>
            <a:off x="8716963" y="6430963"/>
            <a:ext cx="304800" cy="304800"/>
          </a:xfrm>
          <a:prstGeom prst="rect">
            <a:avLst/>
          </a:prstGeom>
        </p:spPr>
      </p:pic>
    </p:spTree>
  </p:cSld>
  <p:clrMapOvr>
    <a:masterClrMapping/>
  </p:clrMapOvr>
  <p:transition advTm="421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National Goal 2.0: Assessment</a:t>
            </a:r>
          </a:p>
          <a:p>
            <a:pPr lvl="1"/>
            <a:r>
              <a:rPr lang="en-US" dirty="0" smtClean="0"/>
              <a:t>Our education system at all levels will leverage the power of technology to measure what matters and use assessment data for continuous improvement</a:t>
            </a:r>
          </a:p>
          <a:p>
            <a:r>
              <a:rPr lang="en-US" dirty="0" smtClean="0"/>
              <a:t>Aldine Goal</a:t>
            </a:r>
          </a:p>
          <a:p>
            <a:pPr lvl="1"/>
            <a:r>
              <a:rPr lang="en-US" dirty="0" smtClean="0"/>
              <a:t>Not a goal that clearly aligns with National Plan</a:t>
            </a:r>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7" name="~PP2748.WAV">
            <a:hlinkClick r:id="" action="ppaction://media"/>
          </p:cNvPr>
          <p:cNvPicPr>
            <a:picLocks noRot="1" noChangeAspect="1"/>
          </p:cNvPicPr>
          <p:nvPr>
            <a:wavAudioFile r:embed="rId1" name="~PP2748.WAV"/>
          </p:nvPr>
        </p:nvPicPr>
        <p:blipFill>
          <a:blip r:embed="rId3" cstate="print"/>
          <a:stretch>
            <a:fillRect/>
          </a:stretch>
        </p:blipFill>
        <p:spPr>
          <a:xfrm>
            <a:off x="8716963" y="6430963"/>
            <a:ext cx="304800" cy="304800"/>
          </a:xfrm>
          <a:prstGeom prst="rect">
            <a:avLst/>
          </a:prstGeom>
        </p:spPr>
      </p:pic>
    </p:spTree>
  </p:cSld>
  <p:clrMapOvr>
    <a:masterClrMapping/>
  </p:clrMapOvr>
  <p:transition advTm="9042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Natioanal</a:t>
            </a:r>
            <a:r>
              <a:rPr lang="en-US" dirty="0" smtClean="0"/>
              <a:t> Education Technology Plan 2010</a:t>
            </a:r>
            <a:endParaRPr lang="en-US" dirty="0"/>
          </a:p>
        </p:txBody>
      </p:sp>
      <p:sp>
        <p:nvSpPr>
          <p:cNvPr id="3" name="Content Placeholder 2"/>
          <p:cNvSpPr>
            <a:spLocks noGrp="1"/>
          </p:cNvSpPr>
          <p:nvPr>
            <p:ph idx="1"/>
          </p:nvPr>
        </p:nvSpPr>
        <p:spPr/>
        <p:txBody>
          <a:bodyPr/>
          <a:lstStyle/>
          <a:p>
            <a:r>
              <a:rPr lang="en-US" dirty="0" smtClean="0"/>
              <a:t>National Goal 3.0: Teaching</a:t>
            </a:r>
          </a:p>
          <a:p>
            <a:pPr lvl="1"/>
            <a:r>
              <a:rPr lang="en-US" dirty="0" smtClean="0"/>
              <a:t>Professional educators will be supported individually and in teams by technology that connects them to data, content, resources, expertise, and learning experiences that can empower and inspire them to provide more effective teaching for all learners.</a:t>
            </a:r>
          </a:p>
          <a:p>
            <a:r>
              <a:rPr lang="en-US" dirty="0" smtClean="0"/>
              <a:t>Aldine Goal:</a:t>
            </a:r>
          </a:p>
          <a:p>
            <a:pPr lvl="1"/>
            <a:r>
              <a:rPr lang="en-US" dirty="0" smtClean="0"/>
              <a:t>Not a goal that is clearly aligns with National Plan</a:t>
            </a:r>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6" name="~PP386.WAV">
            <a:hlinkClick r:id="" action="ppaction://media"/>
          </p:cNvPr>
          <p:cNvPicPr>
            <a:picLocks noRot="1" noChangeAspect="1"/>
          </p:cNvPicPr>
          <p:nvPr>
            <a:wavAudioFile r:embed="rId1" name="~PP386.WAV"/>
          </p:nvPr>
        </p:nvPicPr>
        <p:blipFill>
          <a:blip r:embed="rId3" cstate="print"/>
          <a:stretch>
            <a:fillRect/>
          </a:stretch>
        </p:blipFill>
        <p:spPr>
          <a:xfrm>
            <a:off x="8716963" y="6430963"/>
            <a:ext cx="304800" cy="304800"/>
          </a:xfrm>
          <a:prstGeom prst="rect">
            <a:avLst/>
          </a:prstGeom>
        </p:spPr>
      </p:pic>
    </p:spTree>
  </p:cSld>
  <p:clrMapOvr>
    <a:masterClrMapping/>
  </p:clrMapOvr>
  <p:transition advTm="8074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National Goal 4.0: Infrastructure</a:t>
            </a:r>
          </a:p>
          <a:p>
            <a:pPr lvl="1"/>
            <a:r>
              <a:rPr lang="en-US" dirty="0" smtClean="0"/>
              <a:t>All students and educators will have access to a comprehensive infrastructure for learning when and where they need it.</a:t>
            </a:r>
          </a:p>
          <a:p>
            <a:r>
              <a:rPr lang="en-US" dirty="0" smtClean="0"/>
              <a:t>Aldine Goal:</a:t>
            </a:r>
          </a:p>
          <a:p>
            <a:pPr lvl="1"/>
            <a:r>
              <a:rPr lang="en-US" dirty="0" smtClean="0"/>
              <a:t>Provide a safe and secure technical environment for students and staff.</a:t>
            </a:r>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5" name="~PP4032.WAV">
            <a:hlinkClick r:id="" action="ppaction://media"/>
          </p:cNvPr>
          <p:cNvPicPr>
            <a:picLocks noRot="1" noChangeAspect="1"/>
          </p:cNvPicPr>
          <p:nvPr>
            <a:wavAudioFile r:embed="rId1" name="~PP4032.WAV"/>
          </p:nvPr>
        </p:nvPicPr>
        <p:blipFill>
          <a:blip r:embed="rId3" cstate="print"/>
          <a:stretch>
            <a:fillRect/>
          </a:stretch>
        </p:blipFill>
        <p:spPr>
          <a:xfrm>
            <a:off x="8716963" y="6430963"/>
            <a:ext cx="304800" cy="304800"/>
          </a:xfrm>
          <a:prstGeom prst="rect">
            <a:avLst/>
          </a:prstGeom>
        </p:spPr>
      </p:pic>
    </p:spTree>
  </p:cSld>
  <p:clrMapOvr>
    <a:masterClrMapping/>
  </p:clrMapOvr>
  <p:transition advTm="6922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National Goal 5.0:Productivity</a:t>
            </a:r>
          </a:p>
          <a:p>
            <a:pPr lvl="1"/>
            <a:r>
              <a:rPr lang="en-US" dirty="0" smtClean="0"/>
              <a:t>Our education system at all levels will redesign processes and structures to take advantage of the power of technology to improve learning outcomes while making more efficient use of time, money, and staff</a:t>
            </a:r>
          </a:p>
          <a:p>
            <a:r>
              <a:rPr lang="en-US" dirty="0" smtClean="0"/>
              <a:t>Aldine Goal:</a:t>
            </a:r>
          </a:p>
          <a:p>
            <a:pPr lvl="1"/>
            <a:r>
              <a:rPr lang="en-US" dirty="0" smtClean="0"/>
              <a:t>Use technology to improve communication</a:t>
            </a:r>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5" name="~PP3562.WAV">
            <a:hlinkClick r:id="" action="ppaction://media"/>
          </p:cNvPr>
          <p:cNvPicPr>
            <a:picLocks noRot="1" noChangeAspect="1"/>
          </p:cNvPicPr>
          <p:nvPr>
            <a:wavAudioFile r:embed="rId1" name="~PP3562.WAV"/>
          </p:nvPr>
        </p:nvPicPr>
        <p:blipFill>
          <a:blip r:embed="rId3" cstate="print"/>
          <a:stretch>
            <a:fillRect/>
          </a:stretch>
        </p:blipFill>
        <p:spPr>
          <a:xfrm>
            <a:off x="8716963" y="6430963"/>
            <a:ext cx="304800" cy="304800"/>
          </a:xfrm>
          <a:prstGeom prst="rect">
            <a:avLst/>
          </a:prstGeom>
        </p:spPr>
      </p:pic>
    </p:spTree>
  </p:cSld>
  <p:clrMapOvr>
    <a:masterClrMapping/>
  </p:clrMapOvr>
  <p:transition advTm="9441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 of Presentation</a:t>
            </a:r>
            <a:endParaRPr lang="en-US" dirty="0"/>
          </a:p>
        </p:txBody>
      </p:sp>
      <p:sp>
        <p:nvSpPr>
          <p:cNvPr id="3" name="Content Placeholder 2"/>
          <p:cNvSpPr>
            <a:spLocks noGrp="1"/>
          </p:cNvSpPr>
          <p:nvPr>
            <p:ph idx="1"/>
          </p:nvPr>
        </p:nvSpPr>
        <p:spPr/>
        <p:txBody>
          <a:bodyPr/>
          <a:lstStyle/>
          <a:p>
            <a:r>
              <a:rPr lang="en-US" dirty="0" smtClean="0"/>
              <a:t>21</a:t>
            </a:r>
            <a:r>
              <a:rPr lang="en-US" baseline="30000" dirty="0" smtClean="0"/>
              <a:t>st</a:t>
            </a:r>
            <a:r>
              <a:rPr lang="en-US" dirty="0" smtClean="0"/>
              <a:t> Century Learner</a:t>
            </a:r>
          </a:p>
          <a:p>
            <a:r>
              <a:rPr lang="en-US" dirty="0" smtClean="0"/>
              <a:t>Out line of Aldine ISD current (2009 – 2012)Technology Plan</a:t>
            </a:r>
          </a:p>
          <a:p>
            <a:r>
              <a:rPr lang="en-US" dirty="0" smtClean="0"/>
              <a:t>Relates to the State Plan</a:t>
            </a:r>
          </a:p>
          <a:p>
            <a:r>
              <a:rPr lang="en-US" dirty="0" smtClean="0"/>
              <a:t>Main goals of National Plan</a:t>
            </a:r>
          </a:p>
          <a:p>
            <a:r>
              <a:rPr lang="en-US" dirty="0" smtClean="0"/>
              <a:t>Relates to the National Plan</a:t>
            </a:r>
          </a:p>
          <a:p>
            <a:r>
              <a:rPr lang="en-US" dirty="0" smtClean="0"/>
              <a:t>Recommended changes to the Aldine Technology Plan</a:t>
            </a:r>
            <a:endParaRPr lang="en-US" dirty="0"/>
          </a:p>
        </p:txBody>
      </p:sp>
      <p:pic>
        <p:nvPicPr>
          <p:cNvPr id="7" name="~PP257.WAV">
            <a:hlinkClick r:id="" action="ppaction://media"/>
          </p:cNvPr>
          <p:cNvPicPr>
            <a:picLocks noRot="1" noChangeAspect="1"/>
          </p:cNvPicPr>
          <p:nvPr>
            <a:wavAudioFile r:embed="rId1" name="~PP257.WAV"/>
          </p:nvPr>
        </p:nvPicPr>
        <p:blipFill>
          <a:blip r:embed="rId3" cstate="print"/>
          <a:stretch>
            <a:fillRect/>
          </a:stretch>
        </p:blipFill>
        <p:spPr>
          <a:xfrm>
            <a:off x="8716963" y="6430963"/>
            <a:ext cx="304800" cy="304800"/>
          </a:xfrm>
          <a:prstGeom prst="rect">
            <a:avLst/>
          </a:prstGeom>
        </p:spPr>
      </p:pic>
    </p:spTree>
  </p:cSld>
  <p:clrMapOvr>
    <a:masterClrMapping/>
  </p:clrMapOvr>
  <p:transition advTm="3016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Education Technology Plan 2010</a:t>
            </a:r>
            <a:endParaRPr lang="en-US" dirty="0"/>
          </a:p>
        </p:txBody>
      </p:sp>
      <p:sp>
        <p:nvSpPr>
          <p:cNvPr id="3" name="Content Placeholder 2"/>
          <p:cNvSpPr>
            <a:spLocks noGrp="1"/>
          </p:cNvSpPr>
          <p:nvPr>
            <p:ph idx="1"/>
          </p:nvPr>
        </p:nvSpPr>
        <p:spPr/>
        <p:txBody>
          <a:bodyPr/>
          <a:lstStyle/>
          <a:p>
            <a:r>
              <a:rPr lang="en-US" dirty="0" smtClean="0"/>
              <a:t>Top Priorities as outlined by Karen </a:t>
            </a:r>
            <a:r>
              <a:rPr lang="en-US" dirty="0" err="1" smtClean="0"/>
              <a:t>Cator</a:t>
            </a:r>
            <a:endParaRPr lang="en-US" dirty="0" smtClean="0"/>
          </a:p>
          <a:p>
            <a:pPr lvl="1"/>
            <a:r>
              <a:rPr lang="en-US" dirty="0" smtClean="0"/>
              <a:t>Improve Access</a:t>
            </a:r>
          </a:p>
          <a:p>
            <a:pPr lvl="1"/>
            <a:r>
              <a:rPr lang="en-US" dirty="0" smtClean="0"/>
              <a:t>Manage Print to Digital Transition</a:t>
            </a:r>
          </a:p>
          <a:p>
            <a:pPr lvl="1"/>
            <a:r>
              <a:rPr lang="en-US" dirty="0" smtClean="0"/>
              <a:t>Focus on Front lines</a:t>
            </a:r>
          </a:p>
          <a:p>
            <a:pPr lvl="1"/>
            <a:r>
              <a:rPr lang="en-US" dirty="0" smtClean="0"/>
              <a:t>Continuous Improvement</a:t>
            </a:r>
            <a:endParaRPr lang="en-US" dirty="0"/>
          </a:p>
        </p:txBody>
      </p:sp>
      <p:sp>
        <p:nvSpPr>
          <p:cNvPr id="4" name="TextBox 3"/>
          <p:cNvSpPr txBox="1"/>
          <p:nvPr/>
        </p:nvSpPr>
        <p:spPr>
          <a:xfrm>
            <a:off x="685800" y="6019800"/>
            <a:ext cx="7467600" cy="646331"/>
          </a:xfrm>
          <a:prstGeom prst="rect">
            <a:avLst/>
          </a:prstGeom>
          <a:noFill/>
        </p:spPr>
        <p:txBody>
          <a:bodyPr wrap="square" rtlCol="0">
            <a:spAutoFit/>
          </a:bodyPr>
          <a:lstStyle/>
          <a:p>
            <a:r>
              <a:rPr lang="en-US" dirty="0" smtClean="0"/>
              <a:t>Karen </a:t>
            </a:r>
            <a:r>
              <a:rPr lang="en-US" dirty="0" err="1" smtClean="0"/>
              <a:t>Cator</a:t>
            </a:r>
            <a:r>
              <a:rPr lang="en-US" dirty="0" smtClean="0"/>
              <a:t> on the National Education Technology Plan. Retrieved on May15, 2011, from http://www.youtube.com/watch?v=IAWKHQWyYpU</a:t>
            </a:r>
            <a:endParaRPr lang="en-US" dirty="0"/>
          </a:p>
        </p:txBody>
      </p:sp>
      <p:pic>
        <p:nvPicPr>
          <p:cNvPr id="5" name="~PP1074.WAV">
            <a:hlinkClick r:id="" action="ppaction://media"/>
          </p:cNvPr>
          <p:cNvPicPr>
            <a:picLocks noRot="1" noChangeAspect="1"/>
          </p:cNvPicPr>
          <p:nvPr>
            <a:wavAudioFile r:embed="rId1" name="~PP1074.WAV"/>
          </p:nvPr>
        </p:nvPicPr>
        <p:blipFill>
          <a:blip r:embed="rId3" cstate="print"/>
          <a:stretch>
            <a:fillRect/>
          </a:stretch>
        </p:blipFill>
        <p:spPr>
          <a:xfrm>
            <a:off x="8716963" y="6430963"/>
            <a:ext cx="304800" cy="304800"/>
          </a:xfrm>
          <a:prstGeom prst="rect">
            <a:avLst/>
          </a:prstGeom>
        </p:spPr>
      </p:pic>
    </p:spTree>
  </p:cSld>
  <p:clrMapOvr>
    <a:masterClrMapping/>
  </p:clrMapOvr>
  <p:transition advTm="4998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Align district plan with both the state and the national technology plans</a:t>
            </a:r>
          </a:p>
          <a:p>
            <a:r>
              <a:rPr lang="en-US" dirty="0" smtClean="0"/>
              <a:t>Revisit Goals of the Technology Plan for Aldine ISD</a:t>
            </a:r>
          </a:p>
          <a:p>
            <a:r>
              <a:rPr lang="en-US" dirty="0" smtClean="0"/>
              <a:t>Identify those areas of strength within the district that are already in compliance with the state and national plans</a:t>
            </a:r>
          </a:p>
          <a:p>
            <a:r>
              <a:rPr lang="en-US" dirty="0" smtClean="0"/>
              <a:t>Identify computer to student ratio that best supports technology plans at all levels and determine best way to reach that ratio</a:t>
            </a:r>
            <a:endParaRPr lang="en-US" dirty="0"/>
          </a:p>
        </p:txBody>
      </p:sp>
      <p:pic>
        <p:nvPicPr>
          <p:cNvPr id="6" name="~PP2662.WAV">
            <a:hlinkClick r:id="" action="ppaction://media"/>
          </p:cNvPr>
          <p:cNvPicPr>
            <a:picLocks noRot="1" noChangeAspect="1"/>
          </p:cNvPicPr>
          <p:nvPr>
            <a:wavAudioFile r:embed="rId1" name="~PP2662.WAV"/>
          </p:nvPr>
        </p:nvPicPr>
        <p:blipFill>
          <a:blip r:embed="rId3" cstate="print"/>
          <a:stretch>
            <a:fillRect/>
          </a:stretch>
        </p:blipFill>
        <p:spPr>
          <a:xfrm>
            <a:off x="8716963" y="6430963"/>
            <a:ext cx="304800" cy="304800"/>
          </a:xfrm>
          <a:prstGeom prst="rect">
            <a:avLst/>
          </a:prstGeom>
        </p:spPr>
      </p:pic>
    </p:spTree>
  </p:cSld>
  <p:clrMapOvr>
    <a:masterClrMapping/>
  </p:clrMapOvr>
  <p:transition advTm="13038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Examine need of infrastructure to handle  24/7 access</a:t>
            </a:r>
          </a:p>
          <a:p>
            <a:r>
              <a:rPr lang="en-US" dirty="0" smtClean="0"/>
              <a:t>Examine need of infrastructure to accept various types of tools to access technology</a:t>
            </a:r>
            <a:endParaRPr lang="en-US" dirty="0"/>
          </a:p>
        </p:txBody>
      </p:sp>
      <p:pic>
        <p:nvPicPr>
          <p:cNvPr id="4" name="~PP1278.WAV">
            <a:hlinkClick r:id="" action="ppaction://media"/>
          </p:cNvPr>
          <p:cNvPicPr>
            <a:picLocks noRot="1" noChangeAspect="1"/>
          </p:cNvPicPr>
          <p:nvPr>
            <a:wavAudioFile r:embed="rId1" name="~PP1278.WAV"/>
          </p:nvPr>
        </p:nvPicPr>
        <p:blipFill>
          <a:blip r:embed="rId3" cstate="print"/>
          <a:stretch>
            <a:fillRect/>
          </a:stretch>
        </p:blipFill>
        <p:spPr>
          <a:xfrm>
            <a:off x="8716963" y="6430963"/>
            <a:ext cx="304800" cy="304800"/>
          </a:xfrm>
          <a:prstGeom prst="rect">
            <a:avLst/>
          </a:prstGeom>
        </p:spPr>
      </p:pic>
    </p:spTree>
  </p:cSld>
  <p:clrMapOvr>
    <a:masterClrMapping/>
  </p:clrMapOvr>
  <p:transition advTm="13203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Referenced:</a:t>
            </a:r>
            <a:endParaRPr lang="en-US" dirty="0"/>
          </a:p>
        </p:txBody>
      </p:sp>
      <p:sp>
        <p:nvSpPr>
          <p:cNvPr id="3" name="Content Placeholder 2"/>
          <p:cNvSpPr>
            <a:spLocks noGrp="1"/>
          </p:cNvSpPr>
          <p:nvPr>
            <p:ph idx="1"/>
          </p:nvPr>
        </p:nvSpPr>
        <p:spPr/>
        <p:txBody>
          <a:bodyPr>
            <a:normAutofit/>
          </a:bodyPr>
          <a:lstStyle/>
          <a:p>
            <a:r>
              <a:rPr lang="en-US" sz="2000" dirty="0" smtClean="0"/>
              <a:t>U.S. Department of Education, Office of Education Technology. </a:t>
            </a:r>
            <a:r>
              <a:rPr lang="en-US" sz="2000" i="1" dirty="0" smtClean="0"/>
              <a:t>Transforming American Education: Learning Powered by Technology,</a:t>
            </a:r>
            <a:r>
              <a:rPr lang="en-US" sz="2000" dirty="0" smtClean="0"/>
              <a:t> Washington, D.C., 2010.</a:t>
            </a:r>
          </a:p>
          <a:p>
            <a:r>
              <a:rPr lang="en-US" sz="2000" dirty="0" smtClean="0"/>
              <a:t>Texas Education Agency.</a:t>
            </a:r>
            <a:r>
              <a:rPr lang="en-US" sz="2000" i="1" dirty="0" smtClean="0"/>
              <a:t> </a:t>
            </a:r>
            <a:r>
              <a:rPr lang="en-US" sz="2000" i="1" dirty="0" smtClean="0"/>
              <a:t>Long-Range Plan for Technology, </a:t>
            </a:r>
            <a:r>
              <a:rPr lang="en-US" sz="2000" i="1" dirty="0" smtClean="0"/>
              <a:t>2006-2020, </a:t>
            </a:r>
            <a:r>
              <a:rPr lang="en-US" sz="2000" dirty="0" smtClean="0"/>
              <a:t>Austin, Texas, 2006.</a:t>
            </a:r>
          </a:p>
          <a:p>
            <a:r>
              <a:rPr lang="en-US" sz="2000" dirty="0" smtClean="0"/>
              <a:t>Aldine Independent School District. </a:t>
            </a:r>
            <a:r>
              <a:rPr lang="en-US" sz="2000" i="1" dirty="0" smtClean="0"/>
              <a:t>Aldine </a:t>
            </a:r>
            <a:r>
              <a:rPr lang="en-US" sz="2000" i="1" dirty="0" smtClean="0"/>
              <a:t>ISD Technology Plan 2009-2012. </a:t>
            </a:r>
            <a:r>
              <a:rPr lang="en-US" sz="2000" dirty="0" smtClean="0"/>
              <a:t>Houston, Texas, 2009</a:t>
            </a:r>
          </a:p>
          <a:p>
            <a:r>
              <a:rPr lang="en-US" sz="2000" dirty="0" smtClean="0"/>
              <a:t>Karen </a:t>
            </a:r>
            <a:r>
              <a:rPr lang="en-US" sz="2000" dirty="0" err="1" smtClean="0"/>
              <a:t>Cator</a:t>
            </a:r>
            <a:r>
              <a:rPr lang="en-US" sz="2000" dirty="0" smtClean="0"/>
              <a:t> on the National Education Technology Plan. Retrieved on May 15, 2011, from </a:t>
            </a:r>
            <a:r>
              <a:rPr lang="en-US" sz="2000" dirty="0" smtClean="0">
                <a:hlinkClick r:id="rId2"/>
              </a:rPr>
              <a:t>http://www.youtube.com/watch?v=IAEKHQWyYpU</a:t>
            </a:r>
            <a:endParaRPr lang="en-US" sz="2000" dirty="0" smtClean="0"/>
          </a:p>
          <a:p>
            <a:r>
              <a:rPr lang="en-US" sz="2000" dirty="0" smtClean="0"/>
              <a:t>Arne Duncan Talks about the 2010 National Ed Tech Plan. Retrieved on May 11, 2011, from http://www.youtube.com/watch?v=Z0PcTd_pIE</a:t>
            </a:r>
            <a:endParaRPr lang="en-US" sz="2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Target of the Technology Plans</a:t>
            </a:r>
            <a:endParaRPr lang="en-US" dirty="0"/>
          </a:p>
        </p:txBody>
      </p:sp>
      <p:sp>
        <p:nvSpPr>
          <p:cNvPr id="3" name="Content Placeholder 2"/>
          <p:cNvSpPr>
            <a:spLocks noGrp="1"/>
          </p:cNvSpPr>
          <p:nvPr>
            <p:ph idx="1"/>
          </p:nvPr>
        </p:nvSpPr>
        <p:spPr/>
        <p:txBody>
          <a:bodyPr>
            <a:normAutofit lnSpcReduction="10000"/>
          </a:bodyPr>
          <a:lstStyle/>
          <a:p>
            <a:r>
              <a:rPr lang="en-US" dirty="0" smtClean="0"/>
              <a:t>The 21st Century learner expects content to be relevant and presented in a way that applies </a:t>
            </a:r>
            <a:r>
              <a:rPr lang="en-US" dirty="0" smtClean="0"/>
              <a:t>to the </a:t>
            </a:r>
            <a:r>
              <a:rPr lang="en-US" dirty="0" smtClean="0"/>
              <a:t>student’s individual learning style. Learning no longer can be “one-size fits all,” It must </a:t>
            </a:r>
            <a:r>
              <a:rPr lang="en-US" dirty="0" smtClean="0"/>
              <a:t>be tailored </a:t>
            </a:r>
            <a:r>
              <a:rPr lang="en-US" dirty="0" smtClean="0"/>
              <a:t>to the individual and accomplished through a multitude of learning resources, </a:t>
            </a:r>
            <a:r>
              <a:rPr lang="en-US" dirty="0" smtClean="0"/>
              <a:t>digital content</a:t>
            </a:r>
            <a:r>
              <a:rPr lang="en-US" dirty="0" smtClean="0"/>
              <a:t>, and multimedia resources in a variety of learning environments.</a:t>
            </a:r>
            <a:endParaRPr lang="en-US" dirty="0"/>
          </a:p>
        </p:txBody>
      </p:sp>
      <p:pic>
        <p:nvPicPr>
          <p:cNvPr id="7" name="~PP1646.WAV">
            <a:hlinkClick r:id="" action="ppaction://media"/>
          </p:cNvPr>
          <p:cNvPicPr>
            <a:picLocks noRot="1" noChangeAspect="1"/>
          </p:cNvPicPr>
          <p:nvPr>
            <a:wavAudioFile r:embed="rId1" name="~PP1646.WAV"/>
          </p:nvPr>
        </p:nvPicPr>
        <p:blipFill>
          <a:blip r:embed="rId3" cstate="print"/>
          <a:stretch>
            <a:fillRect/>
          </a:stretch>
        </p:blipFill>
        <p:spPr>
          <a:xfrm>
            <a:off x="8716963" y="6430963"/>
            <a:ext cx="304800" cy="304800"/>
          </a:xfrm>
          <a:prstGeom prst="rect">
            <a:avLst/>
          </a:prstGeom>
        </p:spPr>
      </p:pic>
      <p:sp>
        <p:nvSpPr>
          <p:cNvPr id="8" name="TextBox 7"/>
          <p:cNvSpPr txBox="1"/>
          <p:nvPr/>
        </p:nvSpPr>
        <p:spPr>
          <a:xfrm>
            <a:off x="762000" y="6096000"/>
            <a:ext cx="7391400" cy="553998"/>
          </a:xfrm>
          <a:prstGeom prst="rect">
            <a:avLst/>
          </a:prstGeom>
          <a:noFill/>
        </p:spPr>
        <p:txBody>
          <a:bodyPr wrap="square" rtlCol="0">
            <a:spAutoFit/>
          </a:bodyPr>
          <a:lstStyle/>
          <a:p>
            <a:r>
              <a:rPr lang="en-US" sz="1200" dirty="0" smtClean="0"/>
              <a:t>Texas Education Agency.</a:t>
            </a:r>
            <a:r>
              <a:rPr lang="en-US" sz="1200" i="1" dirty="0" smtClean="0"/>
              <a:t> Long-Range Plan for Technology, 2006-2020, </a:t>
            </a:r>
            <a:r>
              <a:rPr lang="en-US" sz="1200" dirty="0" smtClean="0"/>
              <a:t>Austin, Texas, 2006.</a:t>
            </a:r>
          </a:p>
          <a:p>
            <a:endParaRPr lang="en-US" dirty="0"/>
          </a:p>
        </p:txBody>
      </p:sp>
    </p:spTree>
  </p:cSld>
  <p:clrMapOvr>
    <a:masterClrMapping/>
  </p:clrMapOvr>
  <p:transition advTm="3339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Aldine ISD Technology Plan</a:t>
            </a:r>
            <a:endParaRPr lang="en-US" dirty="0"/>
          </a:p>
        </p:txBody>
      </p:sp>
      <p:sp>
        <p:nvSpPr>
          <p:cNvPr id="3" name="Content Placeholder 2"/>
          <p:cNvSpPr>
            <a:spLocks noGrp="1"/>
          </p:cNvSpPr>
          <p:nvPr>
            <p:ph idx="1"/>
          </p:nvPr>
        </p:nvSpPr>
        <p:spPr/>
        <p:txBody>
          <a:bodyPr/>
          <a:lstStyle/>
          <a:p>
            <a:r>
              <a:rPr lang="en-US" dirty="0" smtClean="0"/>
              <a:t>Three Primary Objectives</a:t>
            </a:r>
          </a:p>
          <a:p>
            <a:pPr lvl="1"/>
            <a:r>
              <a:rPr lang="en-US" dirty="0" smtClean="0"/>
              <a:t>Aldine ISD will demonstrate sustained growth in student achievement.</a:t>
            </a:r>
          </a:p>
          <a:p>
            <a:pPr lvl="1"/>
            <a:r>
              <a:rPr lang="en-US" dirty="0" smtClean="0"/>
              <a:t>Aldine ISD will implement effective student management strategies to improve student behavior.</a:t>
            </a:r>
          </a:p>
          <a:p>
            <a:pPr lvl="1"/>
            <a:r>
              <a:rPr lang="en-US" dirty="0" smtClean="0"/>
              <a:t>Aldine ISD will improve parent/community relations by creating a welcoming environment in all campuses/facilities/departments</a:t>
            </a:r>
            <a:endParaRPr lang="en-US" dirty="0"/>
          </a:p>
        </p:txBody>
      </p:sp>
      <p:sp>
        <p:nvSpPr>
          <p:cNvPr id="4" name="TextBox 3"/>
          <p:cNvSpPr txBox="1"/>
          <p:nvPr/>
        </p:nvSpPr>
        <p:spPr>
          <a:xfrm>
            <a:off x="457200" y="6324600"/>
            <a:ext cx="7543800" cy="307777"/>
          </a:xfrm>
          <a:prstGeom prst="rect">
            <a:avLst/>
          </a:prstGeom>
          <a:noFill/>
        </p:spPr>
        <p:txBody>
          <a:bodyPr wrap="square" rtlCol="0">
            <a:spAutoFit/>
          </a:bodyPr>
          <a:lstStyle/>
          <a:p>
            <a:r>
              <a:rPr lang="en-US" sz="1400" dirty="0" smtClean="0"/>
              <a:t>Bamberg, W. (Superintendent) (2009). Aldine ISD Technology Plan 2009-2012. Houston p.6</a:t>
            </a:r>
            <a:endParaRPr lang="en-US" sz="1400" dirty="0"/>
          </a:p>
        </p:txBody>
      </p:sp>
      <p:pic>
        <p:nvPicPr>
          <p:cNvPr id="7" name="~PP2719.WAV">
            <a:hlinkClick r:id="" action="ppaction://media"/>
          </p:cNvPr>
          <p:cNvPicPr>
            <a:picLocks noRot="1" noChangeAspect="1"/>
          </p:cNvPicPr>
          <p:nvPr>
            <a:wavAudioFile r:embed="rId1" name="~PP2719.WAV"/>
          </p:nvPr>
        </p:nvPicPr>
        <p:blipFill>
          <a:blip r:embed="rId3" cstate="print"/>
          <a:stretch>
            <a:fillRect/>
          </a:stretch>
        </p:blipFill>
        <p:spPr>
          <a:xfrm>
            <a:off x="8716963" y="6430963"/>
            <a:ext cx="304800" cy="304800"/>
          </a:xfrm>
          <a:prstGeom prst="rect">
            <a:avLst/>
          </a:prstGeom>
        </p:spPr>
      </p:pic>
    </p:spTree>
  </p:cSld>
  <p:clrMapOvr>
    <a:masterClrMapping/>
  </p:clrMapOvr>
  <p:transition advTm="5157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Aldine ISD Technology Plan</a:t>
            </a:r>
            <a:endParaRPr lang="en-US" dirty="0"/>
          </a:p>
        </p:txBody>
      </p:sp>
      <p:sp>
        <p:nvSpPr>
          <p:cNvPr id="3" name="Content Placeholder 2"/>
          <p:cNvSpPr>
            <a:spLocks noGrp="1"/>
          </p:cNvSpPr>
          <p:nvPr>
            <p:ph idx="1"/>
          </p:nvPr>
        </p:nvSpPr>
        <p:spPr/>
        <p:txBody>
          <a:bodyPr>
            <a:normAutofit lnSpcReduction="10000"/>
          </a:bodyPr>
          <a:lstStyle/>
          <a:p>
            <a:r>
              <a:rPr lang="en-US" dirty="0" smtClean="0"/>
              <a:t>Technology will be used to facilitate meeting the objectives and goals.</a:t>
            </a:r>
          </a:p>
          <a:p>
            <a:r>
              <a:rPr lang="en-US" dirty="0" smtClean="0"/>
              <a:t>Professional Development will be provided as needed to encourage students, staff, and community to use technology as responsible, productive citizens, critical thinkers, and problem solvers.</a:t>
            </a:r>
          </a:p>
          <a:p>
            <a:r>
              <a:rPr lang="en-US" dirty="0" smtClean="0"/>
              <a:t>District wide applications and solutions to facilitate electronic communication.</a:t>
            </a:r>
            <a:endParaRPr lang="en-US" dirty="0"/>
          </a:p>
        </p:txBody>
      </p:sp>
      <p:sp>
        <p:nvSpPr>
          <p:cNvPr id="4" name="TextBox 3"/>
          <p:cNvSpPr txBox="1"/>
          <p:nvPr/>
        </p:nvSpPr>
        <p:spPr>
          <a:xfrm>
            <a:off x="457200" y="6324600"/>
            <a:ext cx="7543800" cy="307777"/>
          </a:xfrm>
          <a:prstGeom prst="rect">
            <a:avLst/>
          </a:prstGeom>
          <a:noFill/>
        </p:spPr>
        <p:txBody>
          <a:bodyPr wrap="square" rtlCol="0">
            <a:spAutoFit/>
          </a:bodyPr>
          <a:lstStyle/>
          <a:p>
            <a:r>
              <a:rPr lang="en-US" sz="1400" dirty="0" smtClean="0"/>
              <a:t>Bamberg, W. (Superintendent) (2009). Aldine ISD Technology Plan 2009-2012. Houston p.6</a:t>
            </a:r>
            <a:endParaRPr lang="en-US" sz="1400" dirty="0"/>
          </a:p>
        </p:txBody>
      </p:sp>
      <p:pic>
        <p:nvPicPr>
          <p:cNvPr id="5" name="~PP3587.WAV">
            <a:hlinkClick r:id="" action="ppaction://media"/>
          </p:cNvPr>
          <p:cNvPicPr>
            <a:picLocks noRot="1" noChangeAspect="1"/>
          </p:cNvPicPr>
          <p:nvPr>
            <a:wavAudioFile r:embed="rId1" name="~PP3587.WAV"/>
          </p:nvPr>
        </p:nvPicPr>
        <p:blipFill>
          <a:blip r:embed="rId3" cstate="print"/>
          <a:stretch>
            <a:fillRect/>
          </a:stretch>
        </p:blipFill>
        <p:spPr>
          <a:xfrm>
            <a:off x="8716963" y="6430963"/>
            <a:ext cx="304800" cy="304800"/>
          </a:xfrm>
          <a:prstGeom prst="rect">
            <a:avLst/>
          </a:prstGeom>
        </p:spPr>
      </p:pic>
    </p:spTree>
  </p:cSld>
  <p:clrMapOvr>
    <a:masterClrMapping/>
  </p:clrMapOvr>
  <p:transition advTm="2530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Aldine ISD Technology Plan</a:t>
            </a:r>
            <a:endParaRPr lang="en-US" dirty="0"/>
          </a:p>
        </p:txBody>
      </p:sp>
      <p:sp>
        <p:nvSpPr>
          <p:cNvPr id="3" name="Content Placeholder 2"/>
          <p:cNvSpPr>
            <a:spLocks noGrp="1"/>
          </p:cNvSpPr>
          <p:nvPr>
            <p:ph idx="1"/>
          </p:nvPr>
        </p:nvSpPr>
        <p:spPr/>
        <p:txBody>
          <a:bodyPr/>
          <a:lstStyle/>
          <a:p>
            <a:r>
              <a:rPr lang="en-US" dirty="0" smtClean="0"/>
              <a:t>New campus and administrative locations will be receive current technologies and services</a:t>
            </a:r>
          </a:p>
          <a:p>
            <a:r>
              <a:rPr lang="en-US" dirty="0" smtClean="0"/>
              <a:t>Networks and computers will be refreshed on a schedule</a:t>
            </a:r>
          </a:p>
          <a:p>
            <a:r>
              <a:rPr lang="en-US" dirty="0" smtClean="0"/>
              <a:t>The theme of interdisciplinary instruction will model the use of technology in every subject area.</a:t>
            </a:r>
            <a:endParaRPr lang="en-US" dirty="0"/>
          </a:p>
        </p:txBody>
      </p:sp>
      <p:sp>
        <p:nvSpPr>
          <p:cNvPr id="4" name="TextBox 3"/>
          <p:cNvSpPr txBox="1"/>
          <p:nvPr/>
        </p:nvSpPr>
        <p:spPr>
          <a:xfrm>
            <a:off x="457200" y="6324600"/>
            <a:ext cx="7543800" cy="307777"/>
          </a:xfrm>
          <a:prstGeom prst="rect">
            <a:avLst/>
          </a:prstGeom>
          <a:noFill/>
        </p:spPr>
        <p:txBody>
          <a:bodyPr wrap="square" rtlCol="0">
            <a:spAutoFit/>
          </a:bodyPr>
          <a:lstStyle/>
          <a:p>
            <a:r>
              <a:rPr lang="en-US" sz="1400" dirty="0" smtClean="0"/>
              <a:t>Bamberg, W. (Superintendent) (2009). Aldine ISD Technology Plan 2009-2012. Houston p.6</a:t>
            </a:r>
            <a:endParaRPr lang="en-US" sz="1400" dirty="0"/>
          </a:p>
        </p:txBody>
      </p:sp>
      <p:pic>
        <p:nvPicPr>
          <p:cNvPr id="5" name="~PP804.WAV">
            <a:hlinkClick r:id="" action="ppaction://media"/>
          </p:cNvPr>
          <p:cNvPicPr>
            <a:picLocks noRot="1" noChangeAspect="1"/>
          </p:cNvPicPr>
          <p:nvPr>
            <a:wavAudioFile r:embed="rId1" name="~PP804.WAV"/>
          </p:nvPr>
        </p:nvPicPr>
        <p:blipFill>
          <a:blip r:embed="rId3" cstate="print"/>
          <a:stretch>
            <a:fillRect/>
          </a:stretch>
        </p:blipFill>
        <p:spPr>
          <a:xfrm>
            <a:off x="8716963" y="6430963"/>
            <a:ext cx="304800" cy="304800"/>
          </a:xfrm>
          <a:prstGeom prst="rect">
            <a:avLst/>
          </a:prstGeom>
        </p:spPr>
      </p:pic>
    </p:spTree>
  </p:cSld>
  <p:clrMapOvr>
    <a:masterClrMapping/>
  </p:clrMapOvr>
  <p:transition advTm="2166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Aldine ISD Technology Plan</a:t>
            </a:r>
            <a:endParaRPr lang="en-US" dirty="0"/>
          </a:p>
        </p:txBody>
      </p:sp>
      <p:sp>
        <p:nvSpPr>
          <p:cNvPr id="3" name="Content Placeholder 2"/>
          <p:cNvSpPr>
            <a:spLocks noGrp="1"/>
          </p:cNvSpPr>
          <p:nvPr>
            <p:ph idx="1"/>
          </p:nvPr>
        </p:nvSpPr>
        <p:spPr/>
        <p:txBody>
          <a:bodyPr/>
          <a:lstStyle/>
          <a:p>
            <a:r>
              <a:rPr lang="en-US" dirty="0" smtClean="0"/>
              <a:t>There are grade specific goals for the students in Aldine ISD in relation to the use of technology.</a:t>
            </a:r>
          </a:p>
          <a:p>
            <a:r>
              <a:rPr lang="en-US" dirty="0" smtClean="0"/>
              <a:t>Teachers must use technology in new and creative ways as an instructional and production tool.</a:t>
            </a:r>
          </a:p>
          <a:p>
            <a:r>
              <a:rPr lang="en-US" dirty="0" smtClean="0"/>
              <a:t>There must be a move from teacher as font of knowledge to student-centered instruction.</a:t>
            </a:r>
            <a:endParaRPr lang="en-US" dirty="0"/>
          </a:p>
        </p:txBody>
      </p:sp>
      <p:sp>
        <p:nvSpPr>
          <p:cNvPr id="4" name="TextBox 3"/>
          <p:cNvSpPr txBox="1"/>
          <p:nvPr/>
        </p:nvSpPr>
        <p:spPr>
          <a:xfrm>
            <a:off x="457200" y="6324600"/>
            <a:ext cx="7543800" cy="307777"/>
          </a:xfrm>
          <a:prstGeom prst="rect">
            <a:avLst/>
          </a:prstGeom>
          <a:noFill/>
        </p:spPr>
        <p:txBody>
          <a:bodyPr wrap="square" rtlCol="0">
            <a:spAutoFit/>
          </a:bodyPr>
          <a:lstStyle/>
          <a:p>
            <a:r>
              <a:rPr lang="en-US" sz="1400" dirty="0" smtClean="0"/>
              <a:t>Bamberg, W. (Superintendent) (2009). Aldine ISD Technology Plan 2009-2012. Houston p.7</a:t>
            </a:r>
            <a:endParaRPr lang="en-US" sz="1400" dirty="0"/>
          </a:p>
        </p:txBody>
      </p:sp>
      <p:pic>
        <p:nvPicPr>
          <p:cNvPr id="5" name="~PP1064.WAV">
            <a:hlinkClick r:id="" action="ppaction://media"/>
          </p:cNvPr>
          <p:cNvPicPr>
            <a:picLocks noRot="1" noChangeAspect="1"/>
          </p:cNvPicPr>
          <p:nvPr>
            <a:wavAudioFile r:embed="rId1" name="~PP1064.WAV"/>
          </p:nvPr>
        </p:nvPicPr>
        <p:blipFill>
          <a:blip r:embed="rId3" cstate="print"/>
          <a:stretch>
            <a:fillRect/>
          </a:stretch>
        </p:blipFill>
        <p:spPr>
          <a:xfrm>
            <a:off x="8716963" y="6430963"/>
            <a:ext cx="304800" cy="304800"/>
          </a:xfrm>
          <a:prstGeom prst="rect">
            <a:avLst/>
          </a:prstGeom>
        </p:spPr>
      </p:pic>
    </p:spTree>
  </p:cSld>
  <p:clrMapOvr>
    <a:masterClrMapping/>
  </p:clrMapOvr>
  <p:transition advTm="246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Aldine ISD Technology Plan </a:t>
            </a:r>
            <a:endParaRPr lang="en-US" dirty="0"/>
          </a:p>
        </p:txBody>
      </p:sp>
      <p:sp>
        <p:nvSpPr>
          <p:cNvPr id="3" name="Content Placeholder 2"/>
          <p:cNvSpPr>
            <a:spLocks noGrp="1"/>
          </p:cNvSpPr>
          <p:nvPr>
            <p:ph idx="1"/>
          </p:nvPr>
        </p:nvSpPr>
        <p:spPr/>
        <p:txBody>
          <a:bodyPr/>
          <a:lstStyle/>
          <a:p>
            <a:r>
              <a:rPr lang="en-US" dirty="0" smtClean="0"/>
              <a:t>Web 2.0 tools will be adopted in a safe, instructionally appropriate manner.</a:t>
            </a:r>
            <a:endParaRPr lang="en-US" dirty="0"/>
          </a:p>
        </p:txBody>
      </p:sp>
      <p:sp>
        <p:nvSpPr>
          <p:cNvPr id="4" name="TextBox 3"/>
          <p:cNvSpPr txBox="1"/>
          <p:nvPr/>
        </p:nvSpPr>
        <p:spPr>
          <a:xfrm>
            <a:off x="457200" y="6324600"/>
            <a:ext cx="7543800" cy="307777"/>
          </a:xfrm>
          <a:prstGeom prst="rect">
            <a:avLst/>
          </a:prstGeom>
          <a:noFill/>
        </p:spPr>
        <p:txBody>
          <a:bodyPr wrap="square" rtlCol="0">
            <a:spAutoFit/>
          </a:bodyPr>
          <a:lstStyle/>
          <a:p>
            <a:r>
              <a:rPr lang="en-US" sz="1400" dirty="0" smtClean="0"/>
              <a:t>Bamberg, W. (Superintendent) (2009). Aldine ISD Technology Plan 2009-2012. Houston p.7</a:t>
            </a:r>
            <a:endParaRPr lang="en-US" sz="1400" dirty="0"/>
          </a:p>
        </p:txBody>
      </p:sp>
      <p:pic>
        <p:nvPicPr>
          <p:cNvPr id="5" name="~PP1704.WAV">
            <a:hlinkClick r:id="" action="ppaction://media"/>
          </p:cNvPr>
          <p:cNvPicPr>
            <a:picLocks noRot="1" noChangeAspect="1"/>
          </p:cNvPicPr>
          <p:nvPr>
            <a:wavAudioFile r:embed="rId1" name="~PP1704.WAV"/>
          </p:nvPr>
        </p:nvPicPr>
        <p:blipFill>
          <a:blip r:embed="rId3" cstate="print"/>
          <a:stretch>
            <a:fillRect/>
          </a:stretch>
        </p:blipFill>
        <p:spPr>
          <a:xfrm>
            <a:off x="8716963" y="6430963"/>
            <a:ext cx="304800" cy="304800"/>
          </a:xfrm>
          <a:prstGeom prst="rect">
            <a:avLst/>
          </a:prstGeom>
        </p:spPr>
      </p:pic>
    </p:spTree>
  </p:cSld>
  <p:clrMapOvr>
    <a:masterClrMapping/>
  </p:clrMapOvr>
  <p:transition advTm="2917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Texas Long Range Plan for Technology (LRPT) Goals</a:t>
            </a:r>
            <a:endParaRPr lang="en-US" dirty="0"/>
          </a:p>
        </p:txBody>
      </p:sp>
      <p:sp>
        <p:nvSpPr>
          <p:cNvPr id="3" name="Content Placeholder 2"/>
          <p:cNvSpPr>
            <a:spLocks noGrp="1"/>
          </p:cNvSpPr>
          <p:nvPr>
            <p:ph idx="1"/>
          </p:nvPr>
        </p:nvSpPr>
        <p:spPr/>
        <p:txBody>
          <a:bodyPr/>
          <a:lstStyle/>
          <a:p>
            <a:r>
              <a:rPr lang="en-US" dirty="0" smtClean="0"/>
              <a:t>Teaching and Learning</a:t>
            </a:r>
          </a:p>
          <a:p>
            <a:r>
              <a:rPr lang="en-US" dirty="0" smtClean="0"/>
              <a:t>Educator Preparation and Development</a:t>
            </a:r>
          </a:p>
          <a:p>
            <a:r>
              <a:rPr lang="en-US" dirty="0" smtClean="0"/>
              <a:t>Leadership, Administration and Instructional Support</a:t>
            </a:r>
          </a:p>
          <a:p>
            <a:r>
              <a:rPr lang="en-US" dirty="0" smtClean="0"/>
              <a:t>Infrastructure for Technology</a:t>
            </a:r>
            <a:endParaRPr lang="en-US" dirty="0"/>
          </a:p>
        </p:txBody>
      </p:sp>
      <p:sp>
        <p:nvSpPr>
          <p:cNvPr id="4" name="TextBox 3"/>
          <p:cNvSpPr txBox="1"/>
          <p:nvPr/>
        </p:nvSpPr>
        <p:spPr>
          <a:xfrm>
            <a:off x="609600" y="5867400"/>
            <a:ext cx="7620000" cy="369332"/>
          </a:xfrm>
          <a:prstGeom prst="rect">
            <a:avLst/>
          </a:prstGeom>
          <a:noFill/>
        </p:spPr>
        <p:txBody>
          <a:bodyPr wrap="square" rtlCol="0">
            <a:spAutoFit/>
          </a:bodyPr>
          <a:lstStyle/>
          <a:p>
            <a:r>
              <a:rPr lang="en-US" dirty="0" smtClean="0"/>
              <a:t>Texas Long Range Plan for Technology 2006- 2020</a:t>
            </a:r>
            <a:endParaRPr lang="en-US" dirty="0"/>
          </a:p>
        </p:txBody>
      </p:sp>
      <p:pic>
        <p:nvPicPr>
          <p:cNvPr id="5" name="~PP1308.WAV">
            <a:hlinkClick r:id="" action="ppaction://media"/>
          </p:cNvPr>
          <p:cNvPicPr>
            <a:picLocks noRot="1" noChangeAspect="1"/>
          </p:cNvPicPr>
          <p:nvPr>
            <a:wavAudioFile r:embed="rId1" name="~PP1308.WAV"/>
          </p:nvPr>
        </p:nvPicPr>
        <p:blipFill>
          <a:blip r:embed="rId3" cstate="print"/>
          <a:stretch>
            <a:fillRect/>
          </a:stretch>
        </p:blipFill>
        <p:spPr>
          <a:xfrm>
            <a:off x="8716963" y="6430963"/>
            <a:ext cx="304800" cy="304800"/>
          </a:xfrm>
          <a:prstGeom prst="rect">
            <a:avLst/>
          </a:prstGeom>
        </p:spPr>
      </p:pic>
    </p:spTree>
  </p:cSld>
  <p:clrMapOvr>
    <a:masterClrMapping/>
  </p:clrMapOvr>
  <p:transition advTm="466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297</TotalTime>
  <Words>1212</Words>
  <Application>Microsoft Office PowerPoint</Application>
  <PresentationFormat>On-screen Show (4:3)</PresentationFormat>
  <Paragraphs>129</Paragraphs>
  <Slides>23</Slides>
  <Notes>0</Notes>
  <HiddenSlides>0</HiddenSlides>
  <MMClips>22</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Technic</vt:lpstr>
      <vt:lpstr>Technology Plans and Change</vt:lpstr>
      <vt:lpstr>Contents of Presentation</vt:lpstr>
      <vt:lpstr>The Target of the Technology Plans</vt:lpstr>
      <vt:lpstr>Aldine ISD Technology Plan</vt:lpstr>
      <vt:lpstr>Aldine ISD Technology Plan</vt:lpstr>
      <vt:lpstr>Aldine ISD Technology Plan</vt:lpstr>
      <vt:lpstr>Aldine ISD Technology Plan</vt:lpstr>
      <vt:lpstr>Aldine ISD Technology Plan </vt:lpstr>
      <vt:lpstr>Texas Long Range Plan for Technology (LRPT) Goals</vt:lpstr>
      <vt:lpstr>Texas LRPT </vt:lpstr>
      <vt:lpstr>Texas LRPT</vt:lpstr>
      <vt:lpstr>Texas LRPT</vt:lpstr>
      <vt:lpstr>Texas LRPT </vt:lpstr>
      <vt:lpstr>National Education Technology Plan 2010</vt:lpstr>
      <vt:lpstr>National Education Technology Plan 2010</vt:lpstr>
      <vt:lpstr>National Education Technology Plan 2010</vt:lpstr>
      <vt:lpstr>Natioanal Education Technology Plan 2010</vt:lpstr>
      <vt:lpstr>National Education Technology Plan 2010</vt:lpstr>
      <vt:lpstr>National Education Technology Plan 2010</vt:lpstr>
      <vt:lpstr>National Education Technology Plan 2010</vt:lpstr>
      <vt:lpstr>Recommendations</vt:lpstr>
      <vt:lpstr>Recommendations</vt:lpstr>
      <vt:lpstr>Referenced: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dc:creator>
  <cp:lastModifiedBy>Bill</cp:lastModifiedBy>
  <cp:revision>30</cp:revision>
  <dcterms:created xsi:type="dcterms:W3CDTF">2011-05-15T23:18:35Z</dcterms:created>
  <dcterms:modified xsi:type="dcterms:W3CDTF">2011-05-16T04:15:58Z</dcterms:modified>
</cp:coreProperties>
</file>